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1" r:id="rId3"/>
    <p:sldId id="271" r:id="rId4"/>
    <p:sldId id="257" r:id="rId5"/>
    <p:sldId id="272" r:id="rId6"/>
    <p:sldId id="273" r:id="rId7"/>
    <p:sldId id="274" r:id="rId8"/>
    <p:sldId id="276" r:id="rId9"/>
    <p:sldId id="27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0000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92"/>
    <p:restoredTop sz="94652"/>
  </p:normalViewPr>
  <p:slideViewPr>
    <p:cSldViewPr snapToGrid="0" snapToObjects="1">
      <p:cViewPr>
        <p:scale>
          <a:sx n="82" d="100"/>
          <a:sy n="82" d="100"/>
        </p:scale>
        <p:origin x="1424"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B0D7C-D7B8-9D45-81BC-88107F3DE915}" type="datetimeFigureOut">
              <a:rPr lang="en-US" smtClean="0"/>
              <a:t>12/6/17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9F5D0-DF32-1B47-8160-EED465BEED7B}" type="slidenum">
              <a:rPr lang="en-US" smtClean="0"/>
              <a:t>‹#›</a:t>
            </a:fld>
            <a:endParaRPr lang="en-US"/>
          </a:p>
        </p:txBody>
      </p:sp>
    </p:spTree>
    <p:extLst>
      <p:ext uri="{BB962C8B-B14F-4D97-AF65-F5344CB8AC3E}">
        <p14:creationId xmlns:p14="http://schemas.microsoft.com/office/powerpoint/2010/main" val="1937243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A9F5D0-DF32-1B47-8160-EED465BEED7B}" type="slidenum">
              <a:rPr lang="en-US" smtClean="0"/>
              <a:t>1</a:t>
            </a:fld>
            <a:endParaRPr lang="en-US"/>
          </a:p>
        </p:txBody>
      </p:sp>
    </p:spTree>
    <p:extLst>
      <p:ext uri="{BB962C8B-B14F-4D97-AF65-F5344CB8AC3E}">
        <p14:creationId xmlns:p14="http://schemas.microsoft.com/office/powerpoint/2010/main" val="125475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EF6FE3-E390-B041-9162-5CF42B1B24C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EF6FE3-E390-B041-9162-5CF42B1B24C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7691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EF6FE3-E390-B041-9162-5CF42B1B24C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206619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EF6FE3-E390-B041-9162-5CF42B1B24C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EF6FE3-E390-B041-9162-5CF42B1B24C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EF6FE3-E390-B041-9162-5CF42B1B24CF}"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EF6FE3-E390-B041-9162-5CF42B1B24CF}" type="datetimeFigureOut">
              <a:rPr lang="en-US" smtClean="0"/>
              <a:t>12/6/17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EF6FE3-E390-B041-9162-5CF42B1B24CF}" type="datetimeFigureOut">
              <a:rPr lang="en-US" smtClean="0"/>
              <a:t>12/6/17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EF6FE3-E390-B041-9162-5CF42B1B24CF}" type="datetimeFigureOut">
              <a:rPr lang="en-US" smtClean="0"/>
              <a:t>12/6/17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EF6FE3-E390-B041-9162-5CF42B1B24CF}"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EF6FE3-E390-B041-9162-5CF42B1B24CF}"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D7B6A8-1D29-DB41-9838-2F34B517F456}"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F6FE3-E390-B041-9162-5CF42B1B24CF}" type="datetimeFigureOut">
              <a:rPr lang="en-US" smtClean="0"/>
              <a:t>12/6/17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D7B6A8-1D29-DB41-9838-2F34B517F456}"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GIF"/><Relationship Id="rId5" Type="http://schemas.openxmlformats.org/officeDocument/2006/relationships/image" Target="../media/image11.GI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GI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jpg"/><Relationship Id="rId13" Type="http://schemas.openxmlformats.org/officeDocument/2006/relationships/image" Target="../media/image25.tiff"/><Relationship Id="rId1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jpg"/><Relationship Id="rId10"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image" Target="../media/image12.GIF"/><Relationship Id="rId5" Type="http://schemas.openxmlformats.org/officeDocument/2006/relationships/image" Target="../media/image13.GIF"/><Relationship Id="rId1" Type="http://schemas.openxmlformats.org/officeDocument/2006/relationships/slideLayout" Target="../slideLayouts/slideLayout2.xml"/><Relationship Id="rId2"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a:extLst>
              <a:ext uri="{BEBA8EAE-BF5A-486C-A8C5-ECC9F3942E4B}">
                <a14:imgProps xmlns:a14="http://schemas.microsoft.com/office/drawing/2010/main">
                  <a14:imgLayer r:embed="rId4">
                    <a14:imgEffect>
                      <a14:sharpenSoften amount="-40000"/>
                    </a14:imgEffect>
                    <a14:imgEffect>
                      <a14:saturation sat="3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4115996" y="1456467"/>
            <a:ext cx="3960000" cy="3960000"/>
          </a:xfrm>
          <a:prstGeom prst="rect">
            <a:avLst/>
          </a:prstGeom>
          <a:solidFill>
            <a:srgbClr val="F5F5F5">
              <a:alpha val="65000"/>
            </a:srgbClr>
          </a:solidFill>
          <a:ln w="57150" cmpd="thinThick">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766432" y="2035588"/>
            <a:ext cx="4659128" cy="1102363"/>
          </a:xfrm>
        </p:spPr>
        <p:txBody>
          <a:bodyPr anchor="ctr">
            <a:normAutofit/>
          </a:bodyPr>
          <a:lstStyle/>
          <a:p>
            <a:r>
              <a:rPr lang="en-US" sz="3200" b="1" dirty="0" smtClean="0">
                <a:solidFill>
                  <a:srgbClr val="333333"/>
                </a:solidFill>
                <a:latin typeface="Helvetica Neue" charset="0"/>
                <a:ea typeface="Helvetica Neue" charset="0"/>
                <a:cs typeface="Helvetica Neue" charset="0"/>
              </a:rPr>
              <a:t>Shadow Play </a:t>
            </a:r>
            <a:br>
              <a:rPr lang="en-US" sz="3200" b="1" dirty="0" smtClean="0">
                <a:solidFill>
                  <a:srgbClr val="333333"/>
                </a:solidFill>
                <a:latin typeface="Helvetica Neue" charset="0"/>
                <a:ea typeface="Helvetica Neue" charset="0"/>
                <a:cs typeface="Helvetica Neue" charset="0"/>
              </a:rPr>
            </a:br>
            <a:r>
              <a:rPr lang="en-US" sz="3200" b="1" dirty="0" smtClean="0">
                <a:solidFill>
                  <a:srgbClr val="333333"/>
                </a:solidFill>
                <a:latin typeface="Helvetica Neue" charset="0"/>
                <a:ea typeface="Helvetica Neue" charset="0"/>
                <a:cs typeface="Helvetica Neue" charset="0"/>
              </a:rPr>
              <a:t>User Guide</a:t>
            </a:r>
            <a:endParaRPr lang="en-US" sz="3200" b="1" dirty="0">
              <a:solidFill>
                <a:srgbClr val="333333"/>
              </a:solidFill>
              <a:latin typeface="Helvetica Neue" charset="0"/>
              <a:ea typeface="Helvetica Neue" charset="0"/>
              <a:cs typeface="Helvetica Neue" charset="0"/>
            </a:endParaRPr>
          </a:p>
        </p:txBody>
      </p:sp>
      <p:sp>
        <p:nvSpPr>
          <p:cNvPr id="3" name="Subtitle 2"/>
          <p:cNvSpPr>
            <a:spLocks noGrp="1"/>
          </p:cNvSpPr>
          <p:nvPr>
            <p:ph type="subTitle" idx="1"/>
          </p:nvPr>
        </p:nvSpPr>
        <p:spPr>
          <a:xfrm>
            <a:off x="4489673" y="3764284"/>
            <a:ext cx="3212647" cy="1227850"/>
          </a:xfrm>
        </p:spPr>
        <p:txBody>
          <a:bodyPr>
            <a:normAutofit fontScale="77500" lnSpcReduction="20000"/>
          </a:bodyPr>
          <a:lstStyle/>
          <a:p>
            <a:r>
              <a:rPr lang="en-US" sz="2800" b="1" dirty="0" smtClean="0">
                <a:solidFill>
                  <a:srgbClr val="333333"/>
                </a:solidFill>
                <a:latin typeface="Helvetica Neue" charset="0"/>
                <a:ea typeface="Helvetica Neue" charset="0"/>
                <a:cs typeface="Helvetica Neue" charset="0"/>
              </a:rPr>
              <a:t>Alejandro Garcia Salas</a:t>
            </a:r>
          </a:p>
          <a:p>
            <a:r>
              <a:rPr lang="en-US" sz="2800" b="1" dirty="0" smtClean="0">
                <a:solidFill>
                  <a:srgbClr val="333333"/>
                </a:solidFill>
                <a:latin typeface="Helvetica Neue" charset="0"/>
                <a:ea typeface="Helvetica Neue" charset="0"/>
                <a:cs typeface="Helvetica Neue" charset="0"/>
              </a:rPr>
              <a:t> Daniel Lim</a:t>
            </a:r>
          </a:p>
          <a:p>
            <a:r>
              <a:rPr lang="en-US" sz="2800" b="1" dirty="0" smtClean="0">
                <a:solidFill>
                  <a:srgbClr val="333333"/>
                </a:solidFill>
                <a:latin typeface="Helvetica Neue" charset="0"/>
                <a:ea typeface="Helvetica Neue" charset="0"/>
                <a:cs typeface="Helvetica Neue" charset="0"/>
              </a:rPr>
              <a:t>Jin Jeon</a:t>
            </a:r>
            <a:endParaRPr lang="en-US" sz="2800" b="1" dirty="0">
              <a:solidFill>
                <a:srgbClr val="333333"/>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3951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0"/>
            <a:ext cx="3982719" cy="717176"/>
          </a:xfrm>
          <a:prstGeom prst="rect">
            <a:avLst/>
          </a:prstGeom>
          <a:solidFill>
            <a:srgbClr val="333333"/>
          </a:solidFill>
          <a:ln>
            <a:noFill/>
          </a:ln>
          <a:effectLst>
            <a:outerShdw blurRad="101600" dist="63500" dir="5400000" algn="t" rotWithShape="0">
              <a:srgbClr val="3333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157474"/>
            <a:ext cx="7706360" cy="4351338"/>
          </a:xfrm>
        </p:spPr>
        <p:txBody>
          <a:bodyPr>
            <a:normAutofit/>
          </a:bodyPr>
          <a:lstStyle/>
          <a:p>
            <a:pPr marL="0" indent="0">
              <a:buNone/>
            </a:pPr>
            <a:r>
              <a:rPr lang="en-US" sz="2400" dirty="0" smtClean="0">
                <a:solidFill>
                  <a:srgbClr val="333333"/>
                </a:solidFill>
                <a:latin typeface="Helvetica Neue" charset="0"/>
                <a:ea typeface="Helvetica Neue" charset="0"/>
                <a:cs typeface="Helvetica Neue" charset="0"/>
              </a:rPr>
              <a:t>Shadow Play is an interactive tangible user interface which allows users create unique patterns and artwork using augmented shadow display. It recognizes the shadow casted on the screen and gives users control by adding in motion and different visual effects. </a:t>
            </a:r>
          </a:p>
          <a:p>
            <a:pPr marL="0" indent="0">
              <a:buNone/>
            </a:pPr>
            <a:endParaRPr lang="en-US" sz="2400" dirty="0">
              <a:solidFill>
                <a:srgbClr val="333333"/>
              </a:solidFill>
              <a:latin typeface="Helvetica Neue" charset="0"/>
              <a:ea typeface="Helvetica Neue" charset="0"/>
              <a:cs typeface="Helvetica Neue" charset="0"/>
            </a:endParaRPr>
          </a:p>
          <a:p>
            <a:pPr lvl="1">
              <a:buFontTx/>
              <a:buChar char="-"/>
            </a:pPr>
            <a:r>
              <a:rPr lang="en-US" dirty="0" smtClean="0">
                <a:solidFill>
                  <a:srgbClr val="333333"/>
                </a:solidFill>
                <a:latin typeface="Helvetica Neue" charset="0"/>
                <a:ea typeface="Helvetica Neue" charset="0"/>
                <a:cs typeface="Helvetica Neue" charset="0"/>
              </a:rPr>
              <a:t>Camera is used as input to set various modes</a:t>
            </a:r>
          </a:p>
          <a:p>
            <a:pPr lvl="1">
              <a:buFontTx/>
              <a:buChar char="-"/>
            </a:pPr>
            <a:r>
              <a:rPr lang="en-US" dirty="0" smtClean="0">
                <a:solidFill>
                  <a:srgbClr val="333333"/>
                </a:solidFill>
                <a:latin typeface="Helvetica Neue" charset="0"/>
                <a:ea typeface="Helvetica Neue" charset="0"/>
                <a:cs typeface="Helvetica Neue" charset="0"/>
              </a:rPr>
              <a:t>Screen displays the augmented shadow effects </a:t>
            </a:r>
            <a:endParaRPr lang="en-US" dirty="0">
              <a:solidFill>
                <a:srgbClr val="333333"/>
              </a:solidFill>
              <a:latin typeface="Helvetica Neue" charset="0"/>
              <a:ea typeface="Helvetica Neue" charset="0"/>
              <a:cs typeface="Helvetica Neue" charset="0"/>
            </a:endParaRPr>
          </a:p>
        </p:txBody>
      </p:sp>
      <p:sp>
        <p:nvSpPr>
          <p:cNvPr id="5" name="TextBox 4"/>
          <p:cNvSpPr txBox="1"/>
          <p:nvPr/>
        </p:nvSpPr>
        <p:spPr>
          <a:xfrm>
            <a:off x="1314732" y="277905"/>
            <a:ext cx="1353256" cy="584775"/>
          </a:xfrm>
          <a:prstGeom prst="rect">
            <a:avLst/>
          </a:prstGeom>
          <a:noFill/>
        </p:spPr>
        <p:txBody>
          <a:bodyPr wrap="none" rtlCol="0">
            <a:spAutoFit/>
          </a:bodyPr>
          <a:lstStyle/>
          <a:p>
            <a:r>
              <a:rPr lang="en-US" sz="3200" b="1" dirty="0" smtClean="0">
                <a:solidFill>
                  <a:srgbClr val="F5F5F5"/>
                </a:solidFill>
                <a:latin typeface="Helvetica Neue" charset="0"/>
                <a:ea typeface="Helvetica Neue" charset="0"/>
                <a:cs typeface="Helvetica Neue" charset="0"/>
              </a:rPr>
              <a:t>About</a:t>
            </a:r>
            <a:endParaRPr lang="en-US" sz="3200" b="1" dirty="0">
              <a:solidFill>
                <a:srgbClr val="F5F5F5"/>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3522794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57474"/>
            <a:ext cx="10515600" cy="4351338"/>
          </a:xfrm>
        </p:spPr>
        <p:txBody>
          <a:bodyPr>
            <a:normAutofit/>
          </a:bodyPr>
          <a:lstStyle/>
          <a:p>
            <a:pPr marL="0" indent="0">
              <a:buNone/>
            </a:pPr>
            <a:r>
              <a:rPr lang="en-US" sz="2400" dirty="0" smtClean="0">
                <a:solidFill>
                  <a:srgbClr val="333333"/>
                </a:solidFill>
                <a:latin typeface="Helvetica Neue" charset="0"/>
                <a:ea typeface="Helvetica Neue" charset="0"/>
                <a:cs typeface="Helvetica Neue" charset="0"/>
              </a:rPr>
              <a:t>Shadow Play provides different effects for users to create unique artwork</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24" y="4602162"/>
            <a:ext cx="626110" cy="643739"/>
          </a:xfrm>
          <a:prstGeom prst="rect">
            <a:avLst/>
          </a:prstGeom>
        </p:spPr>
      </p:pic>
      <p:sp>
        <p:nvSpPr>
          <p:cNvPr id="10" name="Content Placeholder 2"/>
          <p:cNvSpPr txBox="1">
            <a:spLocks/>
          </p:cNvSpPr>
          <p:nvPr/>
        </p:nvSpPr>
        <p:spPr>
          <a:xfrm>
            <a:off x="1919432" y="1839337"/>
            <a:ext cx="8158480" cy="7413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smtClean="0">
                <a:solidFill>
                  <a:srgbClr val="333333"/>
                </a:solidFill>
                <a:latin typeface="Helvetica Neue" charset="0"/>
                <a:ea typeface="Helvetica Neue" charset="0"/>
                <a:cs typeface="Helvetica Neue" charset="0"/>
              </a:rPr>
              <a:t>1. Snapshot: </a:t>
            </a:r>
          </a:p>
          <a:p>
            <a:pPr marL="0" indent="0">
              <a:buNone/>
            </a:pPr>
            <a:r>
              <a:rPr lang="en-US" sz="1800" dirty="0" smtClean="0">
                <a:solidFill>
                  <a:srgbClr val="333333"/>
                </a:solidFill>
                <a:latin typeface="Helvetica Neue" charset="0"/>
                <a:ea typeface="Helvetica Neue" charset="0"/>
                <a:cs typeface="Helvetica Neue" charset="0"/>
              </a:rPr>
              <a:t>instantly captures the casted shadow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239" y="1942994"/>
            <a:ext cx="667154" cy="51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239" y="2750240"/>
            <a:ext cx="626110" cy="75739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717" y="3947929"/>
            <a:ext cx="667154" cy="27072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233" y="5629405"/>
            <a:ext cx="438121" cy="581181"/>
          </a:xfrm>
          <a:prstGeom prst="rect">
            <a:avLst/>
          </a:prstGeom>
        </p:spPr>
      </p:pic>
      <p:sp>
        <p:nvSpPr>
          <p:cNvPr id="13" name="Content Placeholder 2"/>
          <p:cNvSpPr txBox="1">
            <a:spLocks/>
          </p:cNvSpPr>
          <p:nvPr/>
        </p:nvSpPr>
        <p:spPr>
          <a:xfrm>
            <a:off x="1919432" y="2759282"/>
            <a:ext cx="8158480" cy="713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b="1" dirty="0" smtClean="0">
                <a:solidFill>
                  <a:srgbClr val="333333"/>
                </a:solidFill>
                <a:latin typeface="Helvetica Neue" charset="0"/>
                <a:ea typeface="Helvetica Neue" charset="0"/>
                <a:cs typeface="Helvetica Neue" charset="0"/>
              </a:rPr>
              <a:t>2. Mirror: </a:t>
            </a:r>
          </a:p>
          <a:p>
            <a:pPr marL="0" indent="0">
              <a:buFont typeface="Arial"/>
              <a:buNone/>
            </a:pPr>
            <a:r>
              <a:rPr lang="en-US" sz="1800" dirty="0" smtClean="0">
                <a:solidFill>
                  <a:srgbClr val="333333"/>
                </a:solidFill>
                <a:latin typeface="Helvetica Neue" charset="0"/>
                <a:ea typeface="Helvetica Neue" charset="0"/>
                <a:cs typeface="Helvetica Neue" charset="0"/>
              </a:rPr>
              <a:t>creates mirror display of the casted shadow</a:t>
            </a:r>
          </a:p>
        </p:txBody>
      </p:sp>
      <p:sp>
        <p:nvSpPr>
          <p:cNvPr id="14" name="Content Placeholder 2"/>
          <p:cNvSpPr txBox="1">
            <a:spLocks/>
          </p:cNvSpPr>
          <p:nvPr/>
        </p:nvSpPr>
        <p:spPr>
          <a:xfrm>
            <a:off x="1923500" y="3651914"/>
            <a:ext cx="9523557" cy="7338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b="1" dirty="0">
                <a:solidFill>
                  <a:srgbClr val="333333"/>
                </a:solidFill>
                <a:latin typeface="Helvetica Neue" charset="0"/>
                <a:ea typeface="Helvetica Neue" charset="0"/>
                <a:cs typeface="Helvetica Neue" charset="0"/>
              </a:rPr>
              <a:t>3</a:t>
            </a:r>
            <a:r>
              <a:rPr lang="en-US" sz="1800" b="1" dirty="0" smtClean="0">
                <a:solidFill>
                  <a:srgbClr val="333333"/>
                </a:solidFill>
                <a:latin typeface="Helvetica Neue" charset="0"/>
                <a:ea typeface="Helvetica Neue" charset="0"/>
                <a:cs typeface="Helvetica Neue" charset="0"/>
              </a:rPr>
              <a:t>. Loop: </a:t>
            </a:r>
          </a:p>
          <a:p>
            <a:pPr marL="0" indent="0">
              <a:buFont typeface="Arial"/>
              <a:buNone/>
            </a:pPr>
            <a:r>
              <a:rPr lang="en-US" sz="1800" dirty="0" smtClean="0">
                <a:solidFill>
                  <a:srgbClr val="333333"/>
                </a:solidFill>
                <a:latin typeface="Helvetica Neue" charset="0"/>
                <a:ea typeface="Helvetica Neue" charset="0"/>
                <a:cs typeface="Helvetica Neue" charset="0"/>
              </a:rPr>
              <a:t>creates animation of the casted shadow and loops back and forth</a:t>
            </a:r>
          </a:p>
        </p:txBody>
      </p:sp>
      <p:sp>
        <p:nvSpPr>
          <p:cNvPr id="15" name="Content Placeholder 2"/>
          <p:cNvSpPr txBox="1">
            <a:spLocks/>
          </p:cNvSpPr>
          <p:nvPr/>
        </p:nvSpPr>
        <p:spPr>
          <a:xfrm>
            <a:off x="1923500" y="4564373"/>
            <a:ext cx="9523557" cy="746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b="1" dirty="0" smtClean="0">
                <a:solidFill>
                  <a:srgbClr val="333333"/>
                </a:solidFill>
                <a:latin typeface="Helvetica Neue" charset="0"/>
                <a:ea typeface="Helvetica Neue" charset="0"/>
                <a:cs typeface="Helvetica Neue" charset="0"/>
              </a:rPr>
              <a:t>4. Fireball: </a:t>
            </a:r>
          </a:p>
          <a:p>
            <a:pPr marL="0" indent="0">
              <a:buFont typeface="Arial"/>
              <a:buNone/>
            </a:pPr>
            <a:r>
              <a:rPr lang="en-US" sz="1800" dirty="0" smtClean="0">
                <a:solidFill>
                  <a:srgbClr val="333333"/>
                </a:solidFill>
                <a:latin typeface="Helvetica Neue" charset="0"/>
                <a:ea typeface="Helvetica Neue" charset="0"/>
                <a:cs typeface="Helvetica Neue" charset="0"/>
              </a:rPr>
              <a:t>creates fireball effect shooting out from shadow’s hand</a:t>
            </a:r>
          </a:p>
        </p:txBody>
      </p:sp>
      <p:sp>
        <p:nvSpPr>
          <p:cNvPr id="16" name="Content Placeholder 2"/>
          <p:cNvSpPr txBox="1">
            <a:spLocks/>
          </p:cNvSpPr>
          <p:nvPr/>
        </p:nvSpPr>
        <p:spPr>
          <a:xfrm>
            <a:off x="1900555" y="5489481"/>
            <a:ext cx="9523557" cy="746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b="1" dirty="0" smtClean="0">
                <a:solidFill>
                  <a:srgbClr val="333333"/>
                </a:solidFill>
                <a:latin typeface="Helvetica Neue" charset="0"/>
                <a:ea typeface="Helvetica Neue" charset="0"/>
                <a:cs typeface="Helvetica Neue" charset="0"/>
              </a:rPr>
              <a:t>5. Clear: </a:t>
            </a:r>
          </a:p>
          <a:p>
            <a:pPr marL="0" indent="0">
              <a:buFont typeface="Arial"/>
              <a:buNone/>
            </a:pPr>
            <a:r>
              <a:rPr lang="en-US" sz="1800" dirty="0" smtClean="0">
                <a:solidFill>
                  <a:srgbClr val="333333"/>
                </a:solidFill>
                <a:latin typeface="Helvetica Neue" charset="0"/>
                <a:ea typeface="Helvetica Neue" charset="0"/>
                <a:cs typeface="Helvetica Neue" charset="0"/>
              </a:rPr>
              <a:t>clears the screen and starts a new project </a:t>
            </a:r>
          </a:p>
        </p:txBody>
      </p:sp>
      <p:sp>
        <p:nvSpPr>
          <p:cNvPr id="17" name="Rectangle 16"/>
          <p:cNvSpPr/>
          <p:nvPr/>
        </p:nvSpPr>
        <p:spPr>
          <a:xfrm>
            <a:off x="1" y="0"/>
            <a:ext cx="3982719" cy="717176"/>
          </a:xfrm>
          <a:prstGeom prst="rect">
            <a:avLst/>
          </a:prstGeom>
          <a:solidFill>
            <a:srgbClr val="333333"/>
          </a:solidFill>
          <a:ln>
            <a:noFill/>
          </a:ln>
          <a:effectLst>
            <a:outerShdw blurRad="101600" dist="63500" dir="5400000" algn="t" rotWithShape="0">
              <a:srgbClr val="3333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314732" y="277905"/>
            <a:ext cx="1636025" cy="584775"/>
          </a:xfrm>
          <a:prstGeom prst="rect">
            <a:avLst/>
          </a:prstGeom>
          <a:noFill/>
        </p:spPr>
        <p:txBody>
          <a:bodyPr wrap="none" rtlCol="0">
            <a:spAutoFit/>
          </a:bodyPr>
          <a:lstStyle/>
          <a:p>
            <a:r>
              <a:rPr lang="en-US" sz="3200" b="1" dirty="0" smtClean="0">
                <a:solidFill>
                  <a:srgbClr val="F5F5F5"/>
                </a:solidFill>
                <a:latin typeface="Helvetica Neue" charset="0"/>
                <a:ea typeface="Helvetica Neue" charset="0"/>
                <a:cs typeface="Helvetica Neue" charset="0"/>
              </a:rPr>
              <a:t>Control</a:t>
            </a:r>
            <a:endParaRPr lang="en-US" sz="3200" b="1" dirty="0">
              <a:solidFill>
                <a:srgbClr val="F5F5F5"/>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55617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 y="0"/>
            <a:ext cx="8138159" cy="717176"/>
          </a:xfrm>
          <a:prstGeom prst="rect">
            <a:avLst/>
          </a:prstGeom>
          <a:solidFill>
            <a:srgbClr val="333333"/>
          </a:solidFill>
          <a:ln>
            <a:noFill/>
          </a:ln>
          <a:effectLst>
            <a:outerShdw blurRad="101600" dist="63500" dir="5400000" algn="t" rotWithShape="0">
              <a:srgbClr val="3333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157474"/>
            <a:ext cx="10515600" cy="4351338"/>
          </a:xfrm>
        </p:spPr>
        <p:txBody>
          <a:bodyPr>
            <a:normAutofit/>
          </a:bodyPr>
          <a:lstStyle/>
          <a:p>
            <a:pPr marL="0" indent="0">
              <a:buNone/>
            </a:pPr>
            <a:r>
              <a:rPr lang="en-US" sz="2400" dirty="0" smtClean="0">
                <a:solidFill>
                  <a:srgbClr val="333333"/>
                </a:solidFill>
                <a:latin typeface="Helvetica Neue" charset="0"/>
                <a:ea typeface="Helvetica Neue" charset="0"/>
                <a:cs typeface="Helvetica Neue" charset="0"/>
              </a:rPr>
              <a:t>Use      Snapshot to create static background images </a:t>
            </a:r>
          </a:p>
        </p:txBody>
      </p:sp>
      <p:sp>
        <p:nvSpPr>
          <p:cNvPr id="9" name="TextBox 8"/>
          <p:cNvSpPr txBox="1"/>
          <p:nvPr/>
        </p:nvSpPr>
        <p:spPr>
          <a:xfrm>
            <a:off x="1314732" y="277905"/>
            <a:ext cx="3870611" cy="584775"/>
          </a:xfrm>
          <a:prstGeom prst="rect">
            <a:avLst/>
          </a:prstGeom>
          <a:noFill/>
        </p:spPr>
        <p:txBody>
          <a:bodyPr wrap="none" rtlCol="0">
            <a:spAutoFit/>
          </a:bodyPr>
          <a:lstStyle/>
          <a:p>
            <a:r>
              <a:rPr lang="en-US" sz="3200" b="1" dirty="0" smtClean="0">
                <a:solidFill>
                  <a:srgbClr val="F5F5F5"/>
                </a:solidFill>
                <a:latin typeface="Helvetica Neue" charset="0"/>
                <a:ea typeface="Helvetica Neue" charset="0"/>
                <a:cs typeface="Helvetica Neue" charset="0"/>
              </a:rPr>
              <a:t>1. Set Environment</a:t>
            </a:r>
            <a:endParaRPr lang="en-US" sz="3200" b="1" dirty="0">
              <a:solidFill>
                <a:srgbClr val="F5F5F5"/>
              </a:solidFill>
              <a:latin typeface="Helvetica Neue" charset="0"/>
              <a:ea typeface="Helvetica Neue" charset="0"/>
              <a:cs typeface="Helvetica Neue"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880" y="1228594"/>
            <a:ext cx="346680" cy="26629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90" y="2212340"/>
            <a:ext cx="3801110" cy="285083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1580" y="2212340"/>
            <a:ext cx="2868419" cy="286577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040" y="2212340"/>
            <a:ext cx="3921001" cy="2850833"/>
          </a:xfrm>
          <a:prstGeom prst="rect">
            <a:avLst/>
          </a:prstGeom>
        </p:spPr>
      </p:pic>
    </p:spTree>
    <p:extLst>
      <p:ext uri="{BB962C8B-B14F-4D97-AF65-F5344CB8AC3E}">
        <p14:creationId xmlns:p14="http://schemas.microsoft.com/office/powerpoint/2010/main" val="1732658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0"/>
            <a:ext cx="8138159" cy="717176"/>
          </a:xfrm>
          <a:prstGeom prst="rect">
            <a:avLst/>
          </a:prstGeom>
          <a:solidFill>
            <a:srgbClr val="333333"/>
          </a:solidFill>
          <a:ln>
            <a:noFill/>
          </a:ln>
          <a:effectLst>
            <a:outerShdw blurRad="101600" dist="63500" dir="5400000" algn="t" rotWithShape="0">
              <a:srgbClr val="3333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157474"/>
            <a:ext cx="10515600" cy="4351338"/>
          </a:xfrm>
        </p:spPr>
        <p:txBody>
          <a:bodyPr>
            <a:normAutofit/>
          </a:bodyPr>
          <a:lstStyle/>
          <a:p>
            <a:pPr marL="0" indent="0">
              <a:buNone/>
            </a:pPr>
            <a:r>
              <a:rPr lang="en-US" sz="2400" dirty="0" smtClean="0">
                <a:solidFill>
                  <a:srgbClr val="333333"/>
                </a:solidFill>
                <a:latin typeface="Helvetica Neue" charset="0"/>
                <a:ea typeface="Helvetica Neue" charset="0"/>
                <a:cs typeface="Helvetica Neue" charset="0"/>
              </a:rPr>
              <a:t>Use        loop and       fire to add motion and flair to your shadow</a:t>
            </a:r>
          </a:p>
        </p:txBody>
      </p:sp>
      <p:sp>
        <p:nvSpPr>
          <p:cNvPr id="9" name="TextBox 8"/>
          <p:cNvSpPr txBox="1"/>
          <p:nvPr/>
        </p:nvSpPr>
        <p:spPr>
          <a:xfrm>
            <a:off x="1314732" y="277905"/>
            <a:ext cx="5223546" cy="584775"/>
          </a:xfrm>
          <a:prstGeom prst="rect">
            <a:avLst/>
          </a:prstGeom>
          <a:noFill/>
        </p:spPr>
        <p:txBody>
          <a:bodyPr wrap="none" rtlCol="0">
            <a:spAutoFit/>
          </a:bodyPr>
          <a:lstStyle/>
          <a:p>
            <a:r>
              <a:rPr lang="en-US" sz="3200" b="1" dirty="0" smtClean="0">
                <a:solidFill>
                  <a:srgbClr val="F5F5F5"/>
                </a:solidFill>
                <a:latin typeface="Helvetica Neue" charset="0"/>
                <a:ea typeface="Helvetica Neue" charset="0"/>
                <a:cs typeface="Helvetica Neue" charset="0"/>
              </a:rPr>
              <a:t>2. Add Motion and Effects</a:t>
            </a:r>
            <a:endParaRPr lang="en-US" sz="3200" b="1" dirty="0">
              <a:solidFill>
                <a:srgbClr val="F5F5F5"/>
              </a:solidFill>
              <a:latin typeface="Helvetica Neue" charset="0"/>
              <a:ea typeface="Helvetica Neue" charset="0"/>
              <a:cs typeface="Helvetica Neue"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594" y="1283644"/>
            <a:ext cx="516019" cy="20939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690" y="1140585"/>
            <a:ext cx="384848" cy="39568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04" y="2224326"/>
            <a:ext cx="4152900" cy="31115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4490" y="2224326"/>
            <a:ext cx="5528310" cy="3109674"/>
          </a:xfrm>
          <a:prstGeom prst="rect">
            <a:avLst/>
          </a:prstGeom>
        </p:spPr>
      </p:pic>
    </p:spTree>
    <p:extLst>
      <p:ext uri="{BB962C8B-B14F-4D97-AF65-F5344CB8AC3E}">
        <p14:creationId xmlns:p14="http://schemas.microsoft.com/office/powerpoint/2010/main" val="17238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0"/>
            <a:ext cx="8138159" cy="717176"/>
          </a:xfrm>
          <a:prstGeom prst="rect">
            <a:avLst/>
          </a:prstGeom>
          <a:solidFill>
            <a:srgbClr val="333333"/>
          </a:solidFill>
          <a:ln>
            <a:noFill/>
          </a:ln>
          <a:effectLst>
            <a:outerShdw blurRad="101600" dist="63500" dir="5400000" algn="t" rotWithShape="0">
              <a:srgbClr val="3333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157474"/>
            <a:ext cx="10515600" cy="4351338"/>
          </a:xfrm>
        </p:spPr>
        <p:txBody>
          <a:bodyPr/>
          <a:lstStyle/>
          <a:p>
            <a:pPr marL="0" indent="0">
              <a:buNone/>
            </a:pPr>
            <a:r>
              <a:rPr lang="en-US" dirty="0" smtClean="0">
                <a:solidFill>
                  <a:srgbClr val="333333"/>
                </a:solidFill>
                <a:latin typeface="Helvetica Neue" charset="0"/>
                <a:ea typeface="Helvetica Neue" charset="0"/>
                <a:cs typeface="Helvetica Neue" charset="0"/>
              </a:rPr>
              <a:t>Use      mirror effect to create unique patterns and images </a:t>
            </a:r>
          </a:p>
        </p:txBody>
      </p:sp>
      <p:sp>
        <p:nvSpPr>
          <p:cNvPr id="9" name="TextBox 8"/>
          <p:cNvSpPr txBox="1"/>
          <p:nvPr/>
        </p:nvSpPr>
        <p:spPr>
          <a:xfrm>
            <a:off x="1314732" y="277905"/>
            <a:ext cx="6635150" cy="584775"/>
          </a:xfrm>
          <a:prstGeom prst="rect">
            <a:avLst/>
          </a:prstGeom>
          <a:noFill/>
        </p:spPr>
        <p:txBody>
          <a:bodyPr wrap="none" rtlCol="0">
            <a:spAutoFit/>
          </a:bodyPr>
          <a:lstStyle/>
          <a:p>
            <a:r>
              <a:rPr lang="en-US" sz="3200" b="1" dirty="0" smtClean="0">
                <a:solidFill>
                  <a:srgbClr val="F5F5F5"/>
                </a:solidFill>
                <a:latin typeface="Helvetica Neue" charset="0"/>
                <a:ea typeface="Helvetica Neue" charset="0"/>
                <a:cs typeface="Helvetica Neue" charset="0"/>
              </a:rPr>
              <a:t>3. Advanced: Mirror and Patterns</a:t>
            </a:r>
            <a:endParaRPr lang="en-US" sz="3200" b="1" dirty="0">
              <a:solidFill>
                <a:srgbClr val="F5F5F5"/>
              </a:solidFill>
              <a:latin typeface="Helvetica Neue" charset="0"/>
              <a:ea typeface="Helvetica Neue" charset="0"/>
              <a:cs typeface="Helvetica Neue"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452" y="1157474"/>
            <a:ext cx="361668" cy="43750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0" y="2191572"/>
            <a:ext cx="4152900" cy="3111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667" y="2191572"/>
            <a:ext cx="5574030" cy="3135392"/>
          </a:xfrm>
          <a:prstGeom prst="rect">
            <a:avLst/>
          </a:prstGeom>
        </p:spPr>
      </p:pic>
    </p:spTree>
    <p:extLst>
      <p:ext uri="{BB962C8B-B14F-4D97-AF65-F5344CB8AC3E}">
        <p14:creationId xmlns:p14="http://schemas.microsoft.com/office/powerpoint/2010/main" val="721101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0"/>
            <a:ext cx="8138159" cy="717176"/>
          </a:xfrm>
          <a:prstGeom prst="rect">
            <a:avLst/>
          </a:prstGeom>
          <a:solidFill>
            <a:srgbClr val="333333"/>
          </a:solidFill>
          <a:ln>
            <a:noFill/>
          </a:ln>
          <a:effectLst>
            <a:outerShdw blurRad="101600" dist="63500" dir="5400000" algn="t" rotWithShape="0">
              <a:srgbClr val="3333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14732" y="277905"/>
            <a:ext cx="4064639" cy="584775"/>
          </a:xfrm>
          <a:prstGeom prst="rect">
            <a:avLst/>
          </a:prstGeom>
          <a:noFill/>
        </p:spPr>
        <p:txBody>
          <a:bodyPr wrap="none" rtlCol="0">
            <a:spAutoFit/>
          </a:bodyPr>
          <a:lstStyle/>
          <a:p>
            <a:r>
              <a:rPr lang="en-US" sz="3200" b="1" dirty="0" smtClean="0">
                <a:solidFill>
                  <a:srgbClr val="F5F5F5"/>
                </a:solidFill>
                <a:latin typeface="Helvetica Neue" charset="0"/>
                <a:ea typeface="Helvetica Neue" charset="0"/>
                <a:cs typeface="Helvetica Neue" charset="0"/>
              </a:rPr>
              <a:t>Try these examples!</a:t>
            </a:r>
            <a:endParaRPr lang="en-US" sz="3200" b="1" dirty="0">
              <a:solidFill>
                <a:srgbClr val="F5F5F5"/>
              </a:solidFill>
              <a:latin typeface="Helvetica Neue" charset="0"/>
              <a:ea typeface="Helvetica Neue" charset="0"/>
              <a:cs typeface="Helvetica Neue" charset="0"/>
            </a:endParaRPr>
          </a:p>
        </p:txBody>
      </p:sp>
      <p:sp>
        <p:nvSpPr>
          <p:cNvPr id="10" name="Content Placeholder 2"/>
          <p:cNvSpPr>
            <a:spLocks noGrp="1"/>
          </p:cNvSpPr>
          <p:nvPr>
            <p:ph idx="1"/>
          </p:nvPr>
        </p:nvSpPr>
        <p:spPr>
          <a:xfrm>
            <a:off x="838200" y="1157474"/>
            <a:ext cx="9514840" cy="5101086"/>
          </a:xfrm>
        </p:spPr>
        <p:txBody>
          <a:bodyPr numCol="1">
            <a:noAutofit/>
          </a:bodyPr>
          <a:lstStyle/>
          <a:p>
            <a:pPr marL="457200" indent="-457200">
              <a:buFont typeface="Arial"/>
              <a:buAutoNum type="arabicPeriod"/>
            </a:pPr>
            <a:r>
              <a:rPr lang="en-US" sz="2000" dirty="0">
                <a:solidFill>
                  <a:srgbClr val="333333"/>
                </a:solidFill>
                <a:latin typeface="Helvetica Neue" charset="0"/>
                <a:ea typeface="Helvetica Neue" charset="0"/>
                <a:cs typeface="Helvetica Neue" charset="0"/>
              </a:rPr>
              <a:t>Reaching out </a:t>
            </a:r>
            <a:r>
              <a:rPr lang="en-US" sz="2000" dirty="0" smtClean="0">
                <a:solidFill>
                  <a:srgbClr val="333333"/>
                </a:solidFill>
                <a:latin typeface="Helvetica Neue" charset="0"/>
                <a:ea typeface="Helvetica Neue" charset="0"/>
                <a:cs typeface="Helvetica Neue" charset="0"/>
              </a:rPr>
              <a:t>to your </a:t>
            </a:r>
            <a:r>
              <a:rPr lang="en-US" sz="2000" dirty="0">
                <a:solidFill>
                  <a:srgbClr val="333333"/>
                </a:solidFill>
                <a:latin typeface="Helvetica Neue" charset="0"/>
                <a:ea typeface="Helvetica Neue" charset="0"/>
                <a:cs typeface="Helvetica Neue" charset="0"/>
              </a:rPr>
              <a:t>shadow’s finger </a:t>
            </a:r>
            <a:r>
              <a:rPr lang="en-US" sz="2000" dirty="0" smtClean="0">
                <a:solidFill>
                  <a:srgbClr val="333333"/>
                </a:solidFill>
                <a:latin typeface="Helvetica Neue" charset="0"/>
                <a:ea typeface="Helvetica Neue" charset="0"/>
                <a:cs typeface="Helvetica Neue" charset="0"/>
              </a:rPr>
              <a:t>tip</a:t>
            </a:r>
          </a:p>
          <a:p>
            <a:pPr marL="457200" indent="-457200">
              <a:buAutoNum type="arabicPeriod"/>
            </a:pPr>
            <a:r>
              <a:rPr lang="en-US" sz="2000" dirty="0" smtClean="0">
                <a:solidFill>
                  <a:srgbClr val="333333"/>
                </a:solidFill>
                <a:latin typeface="Helvetica Neue" charset="0"/>
                <a:ea typeface="Helvetica Neue" charset="0"/>
                <a:cs typeface="Helvetica Neue" charset="0"/>
              </a:rPr>
              <a:t>Heart shape with your mirror shadow or friend’s </a:t>
            </a:r>
          </a:p>
          <a:p>
            <a:pPr marL="457200" indent="-457200">
              <a:buAutoNum type="arabicPeriod"/>
            </a:pPr>
            <a:r>
              <a:rPr lang="en-US" sz="2000" dirty="0" smtClean="0">
                <a:solidFill>
                  <a:srgbClr val="333333"/>
                </a:solidFill>
                <a:latin typeface="Helvetica Neue" charset="0"/>
                <a:ea typeface="Helvetica Neue" charset="0"/>
                <a:cs typeface="Helvetica Neue" charset="0"/>
              </a:rPr>
              <a:t>Farting out fire ball</a:t>
            </a:r>
          </a:p>
          <a:p>
            <a:pPr marL="457200" indent="-457200">
              <a:buAutoNum type="arabicPeriod"/>
            </a:pPr>
            <a:r>
              <a:rPr lang="en-US" sz="2000" dirty="0" smtClean="0">
                <a:solidFill>
                  <a:srgbClr val="333333"/>
                </a:solidFill>
                <a:latin typeface="Helvetica Neue" charset="0"/>
                <a:ea typeface="Helvetica Neue" charset="0"/>
                <a:cs typeface="Helvetica Neue" charset="0"/>
              </a:rPr>
              <a:t>Shooting fireball to your mirror self </a:t>
            </a:r>
          </a:p>
          <a:p>
            <a:pPr marL="457200" indent="-457200">
              <a:buAutoNum type="arabicPeriod"/>
            </a:pPr>
            <a:r>
              <a:rPr lang="en-US" sz="2000" dirty="0" smtClean="0">
                <a:solidFill>
                  <a:srgbClr val="333333"/>
                </a:solidFill>
                <a:latin typeface="Helvetica Neue" charset="0"/>
                <a:ea typeface="Helvetica Neue" charset="0"/>
                <a:cs typeface="Helvetica Neue" charset="0"/>
              </a:rPr>
              <a:t>Multiple hands waving out from you</a:t>
            </a:r>
          </a:p>
          <a:p>
            <a:pPr marL="457200" indent="-457200">
              <a:buFont typeface="Arial"/>
              <a:buAutoNum type="arabicPeriod"/>
            </a:pPr>
            <a:r>
              <a:rPr lang="en-US" sz="2000" dirty="0" smtClean="0">
                <a:solidFill>
                  <a:srgbClr val="333333"/>
                </a:solidFill>
                <a:latin typeface="Helvetica Neue" charset="0"/>
                <a:ea typeface="Helvetica Neue" charset="0"/>
                <a:cs typeface="Helvetica Neue" charset="0"/>
              </a:rPr>
              <a:t>Mountain </a:t>
            </a:r>
            <a:r>
              <a:rPr lang="en-US" sz="2000" dirty="0">
                <a:solidFill>
                  <a:srgbClr val="333333"/>
                </a:solidFill>
                <a:latin typeface="Helvetica Neue" charset="0"/>
                <a:ea typeface="Helvetica Neue" charset="0"/>
                <a:cs typeface="Helvetica Neue" charset="0"/>
              </a:rPr>
              <a:t>scenes and trees </a:t>
            </a:r>
          </a:p>
          <a:p>
            <a:pPr marL="457200" indent="-457200">
              <a:buAutoNum type="arabicPeriod"/>
            </a:pPr>
            <a:r>
              <a:rPr lang="en-US" sz="2000" dirty="0" smtClean="0">
                <a:solidFill>
                  <a:srgbClr val="333333"/>
                </a:solidFill>
                <a:latin typeface="Helvetica Neue" charset="0"/>
                <a:ea typeface="Helvetica Neue" charset="0"/>
                <a:cs typeface="Helvetica Neue" charset="0"/>
              </a:rPr>
              <a:t>Animal figures (bird, dragon, fish)</a:t>
            </a:r>
          </a:p>
          <a:p>
            <a:pPr marL="457200" indent="-457200">
              <a:buAutoNum type="arabicPeriod"/>
            </a:pPr>
            <a:r>
              <a:rPr lang="en-US" sz="2000" dirty="0" smtClean="0">
                <a:solidFill>
                  <a:srgbClr val="333333"/>
                </a:solidFill>
                <a:latin typeface="Helvetica Neue" charset="0"/>
                <a:ea typeface="Helvetica Neue" charset="0"/>
                <a:cs typeface="Helvetica Neue" charset="0"/>
              </a:rPr>
              <a:t>Monster face shooting fire </a:t>
            </a:r>
          </a:p>
          <a:p>
            <a:pPr marL="457200" indent="-457200">
              <a:buAutoNum type="arabicPeriod"/>
            </a:pPr>
            <a:r>
              <a:rPr lang="en-US" sz="2000" dirty="0" smtClean="0">
                <a:solidFill>
                  <a:srgbClr val="333333"/>
                </a:solidFill>
                <a:latin typeface="Helvetica Neue" charset="0"/>
                <a:ea typeface="Helvetica Neue" charset="0"/>
                <a:cs typeface="Helvetica Neue" charset="0"/>
              </a:rPr>
              <a:t>Unique Mirror patterns </a:t>
            </a:r>
            <a:endParaRPr lang="en-US" sz="2000" dirty="0">
              <a:solidFill>
                <a:srgbClr val="333333"/>
              </a:solidFill>
              <a:latin typeface="Helvetica Neue" charset="0"/>
              <a:ea typeface="Helvetica Neue" charset="0"/>
              <a:cs typeface="Helvetica Neue" charset="0"/>
            </a:endParaRPr>
          </a:p>
          <a:p>
            <a:pPr marL="457200" indent="-457200">
              <a:buAutoNum type="arabicPeriod"/>
            </a:pPr>
            <a:r>
              <a:rPr lang="en-US" sz="2000" dirty="0" smtClean="0">
                <a:solidFill>
                  <a:srgbClr val="333333"/>
                </a:solidFill>
                <a:latin typeface="Helvetica Neue" charset="0"/>
                <a:ea typeface="Helvetica Neue" charset="0"/>
                <a:cs typeface="Helvetica Neue" charset="0"/>
              </a:rPr>
              <a:t>Unique pattern of your own </a:t>
            </a:r>
          </a:p>
          <a:p>
            <a:pPr marL="457200" indent="-457200">
              <a:buAutoNum type="arabicPeriod"/>
            </a:pPr>
            <a:r>
              <a:rPr lang="en-US" sz="2000" dirty="0" smtClean="0">
                <a:solidFill>
                  <a:srgbClr val="333333"/>
                </a:solidFill>
                <a:latin typeface="Helvetica Neue" charset="0"/>
                <a:ea typeface="Helvetica Neue" charset="0"/>
                <a:cs typeface="Helvetica Neue" charset="0"/>
              </a:rPr>
              <a:t>Creative dance moves combined </a:t>
            </a:r>
          </a:p>
          <a:p>
            <a:pPr marL="457200" indent="-457200">
              <a:buAutoNum type="arabicPeriod"/>
            </a:pPr>
            <a:endParaRPr lang="en-US" sz="2000" dirty="0" smtClean="0">
              <a:solidFill>
                <a:srgbClr val="333333"/>
              </a:solidFill>
              <a:latin typeface="Helvetica Neue" charset="0"/>
              <a:ea typeface="Helvetica Neue" charset="0"/>
              <a:cs typeface="Helvetica Neue" charset="0"/>
            </a:endParaRPr>
          </a:p>
        </p:txBody>
      </p:sp>
      <p:grpSp>
        <p:nvGrpSpPr>
          <p:cNvPr id="17" name="Group 16"/>
          <p:cNvGrpSpPr/>
          <p:nvPr/>
        </p:nvGrpSpPr>
        <p:grpSpPr>
          <a:xfrm>
            <a:off x="5222240" y="5222240"/>
            <a:ext cx="1270000" cy="254000"/>
            <a:chOff x="6990080" y="1249680"/>
            <a:chExt cx="1270000" cy="254000"/>
          </a:xfrm>
        </p:grpSpPr>
        <p:sp>
          <p:nvSpPr>
            <p:cNvPr id="18" name="5-Point Star 17"/>
            <p:cNvSpPr/>
            <p:nvPr/>
          </p:nvSpPr>
          <p:spPr>
            <a:xfrm>
              <a:off x="6990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7244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7498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7752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8006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4587240" y="4820843"/>
            <a:ext cx="1016000" cy="254000"/>
            <a:chOff x="6990080" y="1249680"/>
            <a:chExt cx="1016000" cy="254000"/>
          </a:xfrm>
        </p:grpSpPr>
        <p:sp>
          <p:nvSpPr>
            <p:cNvPr id="24" name="5-Point Star 23"/>
            <p:cNvSpPr/>
            <p:nvPr/>
          </p:nvSpPr>
          <p:spPr>
            <a:xfrm>
              <a:off x="6990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7244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7498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7752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069080" y="4419446"/>
            <a:ext cx="1016000" cy="254000"/>
            <a:chOff x="6990080" y="1249680"/>
            <a:chExt cx="1016000" cy="254000"/>
          </a:xfrm>
        </p:grpSpPr>
        <p:sp>
          <p:nvSpPr>
            <p:cNvPr id="30" name="5-Point Star 29"/>
            <p:cNvSpPr/>
            <p:nvPr/>
          </p:nvSpPr>
          <p:spPr>
            <a:xfrm>
              <a:off x="6990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Point Star 30"/>
            <p:cNvSpPr/>
            <p:nvPr/>
          </p:nvSpPr>
          <p:spPr>
            <a:xfrm>
              <a:off x="7244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7498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7752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4450080" y="4018049"/>
            <a:ext cx="1016000" cy="254000"/>
            <a:chOff x="6990080" y="1249680"/>
            <a:chExt cx="1016000" cy="254000"/>
          </a:xfrm>
        </p:grpSpPr>
        <p:sp>
          <p:nvSpPr>
            <p:cNvPr id="36" name="5-Point Star 35"/>
            <p:cNvSpPr/>
            <p:nvPr/>
          </p:nvSpPr>
          <p:spPr>
            <a:xfrm>
              <a:off x="6990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p:cNvSpPr/>
            <p:nvPr/>
          </p:nvSpPr>
          <p:spPr>
            <a:xfrm>
              <a:off x="7244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7498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7752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5206651" y="3619916"/>
            <a:ext cx="762000" cy="254000"/>
            <a:chOff x="6990080" y="1249680"/>
            <a:chExt cx="762000" cy="254000"/>
          </a:xfrm>
        </p:grpSpPr>
        <p:sp>
          <p:nvSpPr>
            <p:cNvPr id="41" name="5-Point Star 40"/>
            <p:cNvSpPr/>
            <p:nvPr/>
          </p:nvSpPr>
          <p:spPr>
            <a:xfrm>
              <a:off x="6990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7244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7498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4551680" y="3215255"/>
            <a:ext cx="762000" cy="254000"/>
            <a:chOff x="6990080" y="1249680"/>
            <a:chExt cx="762000" cy="254000"/>
          </a:xfrm>
        </p:grpSpPr>
        <p:sp>
          <p:nvSpPr>
            <p:cNvPr id="46" name="5-Point Star 45"/>
            <p:cNvSpPr/>
            <p:nvPr/>
          </p:nvSpPr>
          <p:spPr>
            <a:xfrm>
              <a:off x="6990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7244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7498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5516531" y="2808594"/>
            <a:ext cx="508000" cy="254000"/>
            <a:chOff x="6990080" y="1249680"/>
            <a:chExt cx="508000" cy="254000"/>
          </a:xfrm>
        </p:grpSpPr>
        <p:sp>
          <p:nvSpPr>
            <p:cNvPr id="51" name="5-Point Star 50"/>
            <p:cNvSpPr/>
            <p:nvPr/>
          </p:nvSpPr>
          <p:spPr>
            <a:xfrm>
              <a:off x="6990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7244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5389531" y="2413093"/>
            <a:ext cx="508000" cy="254000"/>
            <a:chOff x="6990080" y="1249680"/>
            <a:chExt cx="508000" cy="254000"/>
          </a:xfrm>
        </p:grpSpPr>
        <p:sp>
          <p:nvSpPr>
            <p:cNvPr id="56" name="5-Point Star 55"/>
            <p:cNvSpPr/>
            <p:nvPr/>
          </p:nvSpPr>
          <p:spPr>
            <a:xfrm>
              <a:off x="6990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7244080" y="1249680"/>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5-Point Star 58"/>
          <p:cNvSpPr/>
          <p:nvPr/>
        </p:nvSpPr>
        <p:spPr>
          <a:xfrm>
            <a:off x="3581400" y="1995794"/>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6847840" y="1595886"/>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5-Point Star 61"/>
          <p:cNvSpPr/>
          <p:nvPr/>
        </p:nvSpPr>
        <p:spPr>
          <a:xfrm>
            <a:off x="6034691" y="1203314"/>
            <a:ext cx="254000" cy="254000"/>
          </a:xfrm>
          <a:prstGeom prst="star5">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804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0"/>
            <a:ext cx="8138159" cy="717176"/>
          </a:xfrm>
          <a:prstGeom prst="rect">
            <a:avLst/>
          </a:prstGeom>
          <a:solidFill>
            <a:srgbClr val="333333"/>
          </a:solidFill>
          <a:ln>
            <a:noFill/>
          </a:ln>
          <a:effectLst>
            <a:outerShdw blurRad="101600" dist="63500" dir="5400000" algn="t" rotWithShape="0">
              <a:srgbClr val="3333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14732" y="277905"/>
            <a:ext cx="4064639" cy="584775"/>
          </a:xfrm>
          <a:prstGeom prst="rect">
            <a:avLst/>
          </a:prstGeom>
          <a:noFill/>
        </p:spPr>
        <p:txBody>
          <a:bodyPr wrap="none" rtlCol="0">
            <a:spAutoFit/>
          </a:bodyPr>
          <a:lstStyle/>
          <a:p>
            <a:r>
              <a:rPr lang="en-US" sz="3200" b="1" dirty="0" smtClean="0">
                <a:solidFill>
                  <a:srgbClr val="F5F5F5"/>
                </a:solidFill>
                <a:latin typeface="Helvetica Neue" charset="0"/>
                <a:ea typeface="Helvetica Neue" charset="0"/>
                <a:cs typeface="Helvetica Neue" charset="0"/>
              </a:rPr>
              <a:t>Try these examples!</a:t>
            </a:r>
            <a:endParaRPr lang="en-US" sz="3200" b="1" dirty="0">
              <a:solidFill>
                <a:srgbClr val="F5F5F5"/>
              </a:solidFill>
              <a:latin typeface="Helvetica Neue" charset="0"/>
              <a:ea typeface="Helvetica Neue" charset="0"/>
              <a:cs typeface="Helvetica Neue"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7755" y="913638"/>
            <a:ext cx="1572066" cy="15720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14" y="1019401"/>
            <a:ext cx="2310127" cy="231012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716" y="2728738"/>
            <a:ext cx="2598143" cy="18609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9323" y="4255456"/>
            <a:ext cx="2380624" cy="238062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3702" y="4977769"/>
            <a:ext cx="1470180" cy="14645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3721" y="277905"/>
            <a:ext cx="1655991" cy="1515056"/>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9968" y="3099035"/>
            <a:ext cx="2990786" cy="1661869"/>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5129" y="5185669"/>
            <a:ext cx="3451302" cy="1274327"/>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7301" y="2485704"/>
            <a:ext cx="3734519" cy="2103954"/>
          </a:xfrm>
          <a:prstGeom prst="rect">
            <a:avLst/>
          </a:prstGeom>
        </p:spPr>
      </p:pic>
      <p:pic>
        <p:nvPicPr>
          <p:cNvPr id="14" name="Picture 13"/>
          <p:cNvPicPr>
            <a:picLocks noChangeAspect="1"/>
          </p:cNvPicPr>
          <p:nvPr/>
        </p:nvPicPr>
        <p:blipFill>
          <a:blip r:embed="rId11"/>
          <a:stretch>
            <a:fillRect/>
          </a:stretch>
        </p:blipFill>
        <p:spPr>
          <a:xfrm>
            <a:off x="204888" y="3857452"/>
            <a:ext cx="2148424" cy="2778628"/>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01739" y="1112065"/>
            <a:ext cx="2534681" cy="1478564"/>
          </a:xfrm>
          <a:prstGeom prst="rect">
            <a:avLst/>
          </a:prstGeom>
        </p:spPr>
      </p:pic>
      <p:pic>
        <p:nvPicPr>
          <p:cNvPr id="28" name="Picture 27"/>
          <p:cNvPicPr>
            <a:picLocks noChangeAspect="1"/>
          </p:cNvPicPr>
          <p:nvPr/>
        </p:nvPicPr>
        <p:blipFill>
          <a:blip r:embed="rId13"/>
          <a:stretch>
            <a:fillRect/>
          </a:stretch>
        </p:blipFill>
        <p:spPr>
          <a:xfrm>
            <a:off x="6581220" y="862680"/>
            <a:ext cx="1193057" cy="1683424"/>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67637" y="4929202"/>
            <a:ext cx="1672331" cy="1672331"/>
          </a:xfrm>
          <a:prstGeom prst="rect">
            <a:avLst/>
          </a:prstGeom>
        </p:spPr>
      </p:pic>
    </p:spTree>
    <p:extLst>
      <p:ext uri="{BB962C8B-B14F-4D97-AF65-F5344CB8AC3E}">
        <p14:creationId xmlns:p14="http://schemas.microsoft.com/office/powerpoint/2010/main" val="11093443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961" y="244039"/>
            <a:ext cx="4152900" cy="3111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200" y="245865"/>
            <a:ext cx="5528310" cy="31096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00" y="3515944"/>
            <a:ext cx="4152900" cy="31115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1831" y="3515944"/>
            <a:ext cx="5574030" cy="3135392"/>
          </a:xfrm>
          <a:prstGeom prst="rect">
            <a:avLst/>
          </a:prstGeom>
        </p:spPr>
      </p:pic>
    </p:spTree>
    <p:extLst>
      <p:ext uri="{BB962C8B-B14F-4D97-AF65-F5344CB8AC3E}">
        <p14:creationId xmlns:p14="http://schemas.microsoft.com/office/powerpoint/2010/main" val="1709793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TotalTime>
  <Words>253</Words>
  <Application>Microsoft Macintosh PowerPoint</Application>
  <PresentationFormat>Widescreen</PresentationFormat>
  <Paragraphs>41</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Helvetica Neue</vt:lpstr>
      <vt:lpstr>Arial</vt:lpstr>
      <vt:lpstr>Office Theme</vt:lpstr>
      <vt:lpstr>Shadow Play  User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Progress Shad-Draw</dc:title>
  <dc:creator>Jin Jeon</dc:creator>
  <cp:lastModifiedBy>Jin Jeon</cp:lastModifiedBy>
  <cp:revision>33</cp:revision>
  <dcterms:created xsi:type="dcterms:W3CDTF">2017-11-13T05:55:03Z</dcterms:created>
  <dcterms:modified xsi:type="dcterms:W3CDTF">2017-12-06T20:03:52Z</dcterms:modified>
</cp:coreProperties>
</file>